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sldIdLst>
    <p:sldId id="256" r:id="rId2"/>
    <p:sldId id="257" r:id="rId3"/>
    <p:sldId id="258" r:id="rId4"/>
    <p:sldId id="259" r:id="rId5"/>
    <p:sldId id="265" r:id="rId6"/>
    <p:sldId id="266" r:id="rId7"/>
    <p:sldId id="260" r:id="rId8"/>
    <p:sldId id="262" r:id="rId9"/>
    <p:sldId id="263"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29202BB-36FD-4835-9C3E-1D4042B46771}" type="datetimeFigureOut">
              <a:rPr lang="en-US" smtClean="0"/>
              <a:t>3/19/2019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9C25579E-1E06-441D-BE72-29EEA3C16C8E}" type="slidenum">
              <a:rPr lang="en-US" smtClean="0"/>
              <a:t>‹#›</a:t>
            </a:fld>
            <a:endParaRPr lang="en-US"/>
          </a:p>
        </p:txBody>
      </p:sp>
    </p:spTree>
    <p:extLst>
      <p:ext uri="{BB962C8B-B14F-4D97-AF65-F5344CB8AC3E}">
        <p14:creationId xmlns:p14="http://schemas.microsoft.com/office/powerpoint/2010/main" val="1536784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9202BB-36FD-4835-9C3E-1D4042B46771}" type="datetimeFigureOut">
              <a:rPr lang="en-US" smtClean="0"/>
              <a:t>3/19/2019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25579E-1E06-441D-BE72-29EEA3C16C8E}" type="slidenum">
              <a:rPr lang="en-US" smtClean="0"/>
              <a:t>‹#›</a:t>
            </a:fld>
            <a:endParaRPr lang="en-US"/>
          </a:p>
        </p:txBody>
      </p:sp>
    </p:spTree>
    <p:extLst>
      <p:ext uri="{BB962C8B-B14F-4D97-AF65-F5344CB8AC3E}">
        <p14:creationId xmlns:p14="http://schemas.microsoft.com/office/powerpoint/2010/main" val="1318980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9202BB-36FD-4835-9C3E-1D4042B46771}" type="datetimeFigureOut">
              <a:rPr lang="en-US" smtClean="0"/>
              <a:t>3/19/2019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25579E-1E06-441D-BE72-29EEA3C16C8E}" type="slidenum">
              <a:rPr lang="en-US" smtClean="0"/>
              <a:t>‹#›</a:t>
            </a:fld>
            <a:endParaRPr lang="en-US"/>
          </a:p>
        </p:txBody>
      </p:sp>
    </p:spTree>
    <p:extLst>
      <p:ext uri="{BB962C8B-B14F-4D97-AF65-F5344CB8AC3E}">
        <p14:creationId xmlns:p14="http://schemas.microsoft.com/office/powerpoint/2010/main" val="4848284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9202BB-36FD-4835-9C3E-1D4042B46771}" type="datetimeFigureOut">
              <a:rPr lang="en-US" smtClean="0"/>
              <a:t>3/19/2019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25579E-1E06-441D-BE72-29EEA3C16C8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178708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9202BB-36FD-4835-9C3E-1D4042B46771}" type="datetimeFigureOut">
              <a:rPr lang="en-US" smtClean="0"/>
              <a:t>3/19/2019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25579E-1E06-441D-BE72-29EEA3C16C8E}" type="slidenum">
              <a:rPr lang="en-US" smtClean="0"/>
              <a:t>‹#›</a:t>
            </a:fld>
            <a:endParaRPr lang="en-US"/>
          </a:p>
        </p:txBody>
      </p:sp>
    </p:spTree>
    <p:extLst>
      <p:ext uri="{BB962C8B-B14F-4D97-AF65-F5344CB8AC3E}">
        <p14:creationId xmlns:p14="http://schemas.microsoft.com/office/powerpoint/2010/main" val="2532106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29202BB-36FD-4835-9C3E-1D4042B46771}" type="datetimeFigureOut">
              <a:rPr lang="en-US" smtClean="0"/>
              <a:t>3/19/2019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25579E-1E06-441D-BE72-29EEA3C16C8E}" type="slidenum">
              <a:rPr lang="en-US" smtClean="0"/>
              <a:t>‹#›</a:t>
            </a:fld>
            <a:endParaRPr lang="en-US"/>
          </a:p>
        </p:txBody>
      </p:sp>
    </p:spTree>
    <p:extLst>
      <p:ext uri="{BB962C8B-B14F-4D97-AF65-F5344CB8AC3E}">
        <p14:creationId xmlns:p14="http://schemas.microsoft.com/office/powerpoint/2010/main" val="1444369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29202BB-36FD-4835-9C3E-1D4042B46771}" type="datetimeFigureOut">
              <a:rPr lang="en-US" smtClean="0"/>
              <a:t>3/19/2019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25579E-1E06-441D-BE72-29EEA3C16C8E}" type="slidenum">
              <a:rPr lang="en-US" smtClean="0"/>
              <a:t>‹#›</a:t>
            </a:fld>
            <a:endParaRPr lang="en-US"/>
          </a:p>
        </p:txBody>
      </p:sp>
    </p:spTree>
    <p:extLst>
      <p:ext uri="{BB962C8B-B14F-4D97-AF65-F5344CB8AC3E}">
        <p14:creationId xmlns:p14="http://schemas.microsoft.com/office/powerpoint/2010/main" val="1158358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9202BB-36FD-4835-9C3E-1D4042B46771}" type="datetimeFigureOut">
              <a:rPr lang="en-US" smtClean="0"/>
              <a:t>3/19/2019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25579E-1E06-441D-BE72-29EEA3C16C8E}" type="slidenum">
              <a:rPr lang="en-US" smtClean="0"/>
              <a:t>‹#›</a:t>
            </a:fld>
            <a:endParaRPr lang="en-US"/>
          </a:p>
        </p:txBody>
      </p:sp>
    </p:spTree>
    <p:extLst>
      <p:ext uri="{BB962C8B-B14F-4D97-AF65-F5344CB8AC3E}">
        <p14:creationId xmlns:p14="http://schemas.microsoft.com/office/powerpoint/2010/main" val="19131538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9202BB-36FD-4835-9C3E-1D4042B46771}" type="datetimeFigureOut">
              <a:rPr lang="en-US" smtClean="0"/>
              <a:t>3/19/2019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25579E-1E06-441D-BE72-29EEA3C16C8E}" type="slidenum">
              <a:rPr lang="en-US" smtClean="0"/>
              <a:t>‹#›</a:t>
            </a:fld>
            <a:endParaRPr lang="en-US"/>
          </a:p>
        </p:txBody>
      </p:sp>
    </p:spTree>
    <p:extLst>
      <p:ext uri="{BB962C8B-B14F-4D97-AF65-F5344CB8AC3E}">
        <p14:creationId xmlns:p14="http://schemas.microsoft.com/office/powerpoint/2010/main" val="3054592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9202BB-36FD-4835-9C3E-1D4042B46771}" type="datetimeFigureOut">
              <a:rPr lang="en-US" smtClean="0"/>
              <a:t>3/19/2019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25579E-1E06-441D-BE72-29EEA3C16C8E}" type="slidenum">
              <a:rPr lang="en-US" smtClean="0"/>
              <a:t>‹#›</a:t>
            </a:fld>
            <a:endParaRPr lang="en-US"/>
          </a:p>
        </p:txBody>
      </p:sp>
    </p:spTree>
    <p:extLst>
      <p:ext uri="{BB962C8B-B14F-4D97-AF65-F5344CB8AC3E}">
        <p14:creationId xmlns:p14="http://schemas.microsoft.com/office/powerpoint/2010/main" val="1152288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29202BB-36FD-4835-9C3E-1D4042B46771}" type="datetimeFigureOut">
              <a:rPr lang="en-US" smtClean="0"/>
              <a:t>3/19/2019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25579E-1E06-441D-BE72-29EEA3C16C8E}" type="slidenum">
              <a:rPr lang="en-US" smtClean="0"/>
              <a:t>‹#›</a:t>
            </a:fld>
            <a:endParaRPr lang="en-US"/>
          </a:p>
        </p:txBody>
      </p:sp>
    </p:spTree>
    <p:extLst>
      <p:ext uri="{BB962C8B-B14F-4D97-AF65-F5344CB8AC3E}">
        <p14:creationId xmlns:p14="http://schemas.microsoft.com/office/powerpoint/2010/main" val="2027071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9202BB-36FD-4835-9C3E-1D4042B46771}" type="datetimeFigureOut">
              <a:rPr lang="en-US" smtClean="0"/>
              <a:t>3/19/2019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25579E-1E06-441D-BE72-29EEA3C16C8E}" type="slidenum">
              <a:rPr lang="en-US" smtClean="0"/>
              <a:t>‹#›</a:t>
            </a:fld>
            <a:endParaRPr lang="en-US"/>
          </a:p>
        </p:txBody>
      </p:sp>
    </p:spTree>
    <p:extLst>
      <p:ext uri="{BB962C8B-B14F-4D97-AF65-F5344CB8AC3E}">
        <p14:creationId xmlns:p14="http://schemas.microsoft.com/office/powerpoint/2010/main" val="1257564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9202BB-36FD-4835-9C3E-1D4042B46771}" type="datetimeFigureOut">
              <a:rPr lang="en-US" smtClean="0"/>
              <a:t>3/19/2019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25579E-1E06-441D-BE72-29EEA3C16C8E}" type="slidenum">
              <a:rPr lang="en-US" smtClean="0"/>
              <a:t>‹#›</a:t>
            </a:fld>
            <a:endParaRPr lang="en-US"/>
          </a:p>
        </p:txBody>
      </p:sp>
    </p:spTree>
    <p:extLst>
      <p:ext uri="{BB962C8B-B14F-4D97-AF65-F5344CB8AC3E}">
        <p14:creationId xmlns:p14="http://schemas.microsoft.com/office/powerpoint/2010/main" val="1193045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9202BB-36FD-4835-9C3E-1D4042B46771}" type="datetimeFigureOut">
              <a:rPr lang="en-US" smtClean="0"/>
              <a:t>3/19/2019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25579E-1E06-441D-BE72-29EEA3C16C8E}" type="slidenum">
              <a:rPr lang="en-US" smtClean="0"/>
              <a:t>‹#›</a:t>
            </a:fld>
            <a:endParaRPr lang="en-US"/>
          </a:p>
        </p:txBody>
      </p:sp>
    </p:spTree>
    <p:extLst>
      <p:ext uri="{BB962C8B-B14F-4D97-AF65-F5344CB8AC3E}">
        <p14:creationId xmlns:p14="http://schemas.microsoft.com/office/powerpoint/2010/main" val="387726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9202BB-36FD-4835-9C3E-1D4042B46771}" type="datetimeFigureOut">
              <a:rPr lang="en-US" smtClean="0"/>
              <a:t>3/19/2019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25579E-1E06-441D-BE72-29EEA3C16C8E}" type="slidenum">
              <a:rPr lang="en-US" smtClean="0"/>
              <a:t>‹#›</a:t>
            </a:fld>
            <a:endParaRPr lang="en-US"/>
          </a:p>
        </p:txBody>
      </p:sp>
    </p:spTree>
    <p:extLst>
      <p:ext uri="{BB962C8B-B14F-4D97-AF65-F5344CB8AC3E}">
        <p14:creationId xmlns:p14="http://schemas.microsoft.com/office/powerpoint/2010/main" val="2271480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9202BB-36FD-4835-9C3E-1D4042B46771}" type="datetimeFigureOut">
              <a:rPr lang="en-US" smtClean="0"/>
              <a:t>3/19/2019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25579E-1E06-441D-BE72-29EEA3C16C8E}" type="slidenum">
              <a:rPr lang="en-US" smtClean="0"/>
              <a:t>‹#›</a:t>
            </a:fld>
            <a:endParaRPr lang="en-US"/>
          </a:p>
        </p:txBody>
      </p:sp>
    </p:spTree>
    <p:extLst>
      <p:ext uri="{BB962C8B-B14F-4D97-AF65-F5344CB8AC3E}">
        <p14:creationId xmlns:p14="http://schemas.microsoft.com/office/powerpoint/2010/main" val="2436986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29202BB-36FD-4835-9C3E-1D4042B46771}" type="datetimeFigureOut">
              <a:rPr lang="en-US" smtClean="0"/>
              <a:t>3/19/2019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25579E-1E06-441D-BE72-29EEA3C16C8E}" type="slidenum">
              <a:rPr lang="en-US" smtClean="0"/>
              <a:t>‹#›</a:t>
            </a:fld>
            <a:endParaRPr lang="en-US"/>
          </a:p>
        </p:txBody>
      </p:sp>
    </p:spTree>
    <p:extLst>
      <p:ext uri="{BB962C8B-B14F-4D97-AF65-F5344CB8AC3E}">
        <p14:creationId xmlns:p14="http://schemas.microsoft.com/office/powerpoint/2010/main" val="1889807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29202BB-36FD-4835-9C3E-1D4042B46771}" type="datetimeFigureOut">
              <a:rPr lang="en-US" smtClean="0"/>
              <a:t>3/19/2019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C25579E-1E06-441D-BE72-29EEA3C16C8E}" type="slidenum">
              <a:rPr lang="en-US" smtClean="0"/>
              <a:t>‹#›</a:t>
            </a:fld>
            <a:endParaRPr lang="en-US"/>
          </a:p>
        </p:txBody>
      </p:sp>
    </p:spTree>
    <p:extLst>
      <p:ext uri="{BB962C8B-B14F-4D97-AF65-F5344CB8AC3E}">
        <p14:creationId xmlns:p14="http://schemas.microsoft.com/office/powerpoint/2010/main" val="4262135950"/>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instructables.com/id/Wi-Fi-Smart-Scale-with-ESP8266-Arduino-IDE-Adafrui/" TargetMode="External"/><Relationship Id="rId2" Type="http://schemas.openxmlformats.org/officeDocument/2006/relationships/hyperlink" Target="https://www.instructables.com/id/Approach-Sensor-With-ESP32/" TargetMode="External"/><Relationship Id="rId1" Type="http://schemas.openxmlformats.org/officeDocument/2006/relationships/slideLayout" Target="../slideLayouts/slideLayout2.xml"/><Relationship Id="rId6" Type="http://schemas.openxmlformats.org/officeDocument/2006/relationships/hyperlink" Target="https://www.hackster.io/nickthegreek82/esp32-deep-sleep-tutorial-4398a7" TargetMode="External"/><Relationship Id="rId5" Type="http://schemas.openxmlformats.org/officeDocument/2006/relationships/hyperlink" Target="https://www.instructables.com/id/ESP32-Arudino-IoT-Tutorial-on-Sening-DTH11-Humidit/" TargetMode="External"/><Relationship Id="rId4" Type="http://schemas.openxmlformats.org/officeDocument/2006/relationships/hyperlink" Target="https://randomnerdtutorials.com/esp32-pir-motion-sensor-interrupts-timer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FDDD42-10DA-45F6-BC3F-47ED4A00A9B7}"/>
              </a:ext>
            </a:extLst>
          </p:cNvPr>
          <p:cNvSpPr/>
          <p:nvPr/>
        </p:nvSpPr>
        <p:spPr>
          <a:xfrm>
            <a:off x="8826038" y="6045815"/>
            <a:ext cx="3045256" cy="523220"/>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Ambient Intelligence</a:t>
            </a:r>
          </a:p>
        </p:txBody>
      </p:sp>
      <p:sp>
        <p:nvSpPr>
          <p:cNvPr id="6" name="Rectangle 5">
            <a:extLst>
              <a:ext uri="{FF2B5EF4-FFF2-40B4-BE49-F238E27FC236}">
                <a16:creationId xmlns:a16="http://schemas.microsoft.com/office/drawing/2014/main" id="{F165A741-E2B1-4D10-BBE2-4B9A95A4485B}"/>
              </a:ext>
            </a:extLst>
          </p:cNvPr>
          <p:cNvSpPr/>
          <p:nvPr/>
        </p:nvSpPr>
        <p:spPr>
          <a:xfrm>
            <a:off x="2924299" y="2505670"/>
            <a:ext cx="6343403" cy="1323439"/>
          </a:xfrm>
          <a:prstGeom prst="rect">
            <a:avLst/>
          </a:prstGeom>
          <a:noFill/>
        </p:spPr>
        <p:txBody>
          <a:bodyPr wrap="none" lIns="91440" tIns="45720" rIns="91440" bIns="45720">
            <a:spAutoFit/>
          </a:bodyPr>
          <a:lstStyle/>
          <a:p>
            <a:pPr algn="ctr"/>
            <a:r>
              <a:rPr lang="en-US" sz="8000" dirty="0">
                <a:ln w="0"/>
                <a:effectLst>
                  <a:outerShdw blurRad="38100" dist="19050" dir="2700000" algn="tl" rotWithShape="0">
                    <a:schemeClr val="dk1">
                      <a:alpha val="40000"/>
                    </a:schemeClr>
                  </a:outerShdw>
                </a:effectLst>
              </a:rPr>
              <a:t>Car Monitoring</a:t>
            </a:r>
            <a:endParaRPr lang="en-US" sz="80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2888867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8310A4-D8DA-47F4-B847-474EB98BCCCE}"/>
              </a:ext>
            </a:extLst>
          </p:cNvPr>
          <p:cNvSpPr txBox="1"/>
          <p:nvPr/>
        </p:nvSpPr>
        <p:spPr>
          <a:xfrm>
            <a:off x="1178560" y="1087120"/>
            <a:ext cx="3416320" cy="1477328"/>
          </a:xfrm>
          <a:prstGeom prst="rect">
            <a:avLst/>
          </a:prstGeom>
          <a:noFill/>
        </p:spPr>
        <p:txBody>
          <a:bodyPr wrap="none" rtlCol="0">
            <a:spAutoFit/>
          </a:bodyPr>
          <a:lstStyle/>
          <a:p>
            <a:r>
              <a:rPr lang="en-US" dirty="0"/>
              <a:t>Constantine - Physical computing	</a:t>
            </a:r>
          </a:p>
          <a:p>
            <a:endParaRPr lang="en-US" dirty="0"/>
          </a:p>
          <a:p>
            <a:r>
              <a:rPr lang="en-US" dirty="0"/>
              <a:t>Arbel - Edge Services</a:t>
            </a:r>
          </a:p>
          <a:p>
            <a:endParaRPr lang="en-US" dirty="0"/>
          </a:p>
          <a:p>
            <a:r>
              <a:rPr lang="en-US" dirty="0"/>
              <a:t>Shimon - Cloud Services </a:t>
            </a:r>
          </a:p>
        </p:txBody>
      </p:sp>
    </p:spTree>
    <p:extLst>
      <p:ext uri="{BB962C8B-B14F-4D97-AF65-F5344CB8AC3E}">
        <p14:creationId xmlns:p14="http://schemas.microsoft.com/office/powerpoint/2010/main" val="469969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A22EBA03-0AA0-4488-9B81-70211923BCFE}"/>
              </a:ext>
            </a:extLst>
          </p:cNvPr>
          <p:cNvGraphicFramePr>
            <a:graphicFrameLocks noGrp="1"/>
          </p:cNvGraphicFramePr>
          <p:nvPr>
            <p:extLst>
              <p:ext uri="{D42A27DB-BD31-4B8C-83A1-F6EECF244321}">
                <p14:modId xmlns:p14="http://schemas.microsoft.com/office/powerpoint/2010/main" val="4176086784"/>
              </p:ext>
            </p:extLst>
          </p:nvPr>
        </p:nvGraphicFramePr>
        <p:xfrm>
          <a:off x="1060132" y="1741592"/>
          <a:ext cx="10298748" cy="4638888"/>
        </p:xfrm>
        <a:graphic>
          <a:graphicData uri="http://schemas.openxmlformats.org/drawingml/2006/table">
            <a:tbl>
              <a:tblPr firstRow="1" bandRow="1">
                <a:tableStyleId>{5940675A-B579-460E-94D1-54222C63F5DA}</a:tableStyleId>
              </a:tblPr>
              <a:tblGrid>
                <a:gridCol w="2574687">
                  <a:extLst>
                    <a:ext uri="{9D8B030D-6E8A-4147-A177-3AD203B41FA5}">
                      <a16:colId xmlns:a16="http://schemas.microsoft.com/office/drawing/2014/main" val="1436387630"/>
                    </a:ext>
                  </a:extLst>
                </a:gridCol>
                <a:gridCol w="2574687">
                  <a:extLst>
                    <a:ext uri="{9D8B030D-6E8A-4147-A177-3AD203B41FA5}">
                      <a16:colId xmlns:a16="http://schemas.microsoft.com/office/drawing/2014/main" val="4265655575"/>
                    </a:ext>
                  </a:extLst>
                </a:gridCol>
                <a:gridCol w="2574687">
                  <a:extLst>
                    <a:ext uri="{9D8B030D-6E8A-4147-A177-3AD203B41FA5}">
                      <a16:colId xmlns:a16="http://schemas.microsoft.com/office/drawing/2014/main" val="1120364444"/>
                    </a:ext>
                  </a:extLst>
                </a:gridCol>
                <a:gridCol w="2574687">
                  <a:extLst>
                    <a:ext uri="{9D8B030D-6E8A-4147-A177-3AD203B41FA5}">
                      <a16:colId xmlns:a16="http://schemas.microsoft.com/office/drawing/2014/main" val="2727359075"/>
                    </a:ext>
                  </a:extLst>
                </a:gridCol>
              </a:tblGrid>
              <a:tr h="2319444">
                <a:tc>
                  <a:txBody>
                    <a:bodyPr/>
                    <a:lstStyle/>
                    <a:p>
                      <a:r>
                        <a:rPr lang="en-US" dirty="0"/>
                        <a:t>Problem:</a:t>
                      </a:r>
                    </a:p>
                    <a:p>
                      <a:endParaRPr lang="en-US" dirty="0"/>
                    </a:p>
                    <a:p>
                      <a:r>
                        <a:rPr lang="en-US" dirty="0"/>
                        <a:t>Parents forgetting their children in the car, It can cause sever dehydration and even death.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Market:</a:t>
                      </a:r>
                    </a:p>
                    <a:p>
                      <a:endParaRPr lang="en-US" dirty="0"/>
                    </a:p>
                    <a:p>
                      <a:r>
                        <a:rPr lang="en-US" dirty="0"/>
                        <a:t>Parent of children (and even pet owner).</a:t>
                      </a:r>
                    </a:p>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9812889"/>
                  </a:ext>
                </a:extLst>
              </a:tr>
              <a:tr h="2319444">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Solution:</a:t>
                      </a:r>
                    </a:p>
                    <a:p>
                      <a:endParaRPr lang="en-US" dirty="0"/>
                    </a:p>
                    <a:p>
                      <a:r>
                        <a:rPr lang="en-US" dirty="0"/>
                        <a:t>Built in system that automatically monitoring the car and alerting the parent when needed.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tc>
                  <a:txBody>
                    <a:bodyPr/>
                    <a:lstStyle/>
                    <a:p>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Mission:</a:t>
                      </a:r>
                    </a:p>
                    <a:p>
                      <a:endParaRPr lang="en-US" dirty="0"/>
                    </a:p>
                    <a:p>
                      <a:r>
                        <a:rPr lang="en-US" dirty="0"/>
                        <a:t>Preventing another children</a:t>
                      </a:r>
                      <a:r>
                        <a:rPr lang="he-IL" dirty="0"/>
                        <a:t> </a:t>
                      </a:r>
                      <a:r>
                        <a:rPr lang="en-US" dirty="0"/>
                        <a:t>forgotten cases and simplify the solution for the costumer.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851800947"/>
                  </a:ext>
                </a:extLst>
              </a:tr>
            </a:tbl>
          </a:graphicData>
        </a:graphic>
      </p:graphicFrame>
      <p:sp>
        <p:nvSpPr>
          <p:cNvPr id="11" name="Rectangle 10">
            <a:extLst>
              <a:ext uri="{FF2B5EF4-FFF2-40B4-BE49-F238E27FC236}">
                <a16:creationId xmlns:a16="http://schemas.microsoft.com/office/drawing/2014/main" id="{31C2D703-64EB-4865-BD70-AFF280921C2B}"/>
              </a:ext>
            </a:extLst>
          </p:cNvPr>
          <p:cNvSpPr/>
          <p:nvPr/>
        </p:nvSpPr>
        <p:spPr>
          <a:xfrm>
            <a:off x="943394" y="742295"/>
            <a:ext cx="286809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Summary:</a:t>
            </a:r>
          </a:p>
        </p:txBody>
      </p:sp>
    </p:spTree>
    <p:extLst>
      <p:ext uri="{BB962C8B-B14F-4D97-AF65-F5344CB8AC3E}">
        <p14:creationId xmlns:p14="http://schemas.microsoft.com/office/powerpoint/2010/main" val="28529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1">
            <a:extLst>
              <a:ext uri="{FF2B5EF4-FFF2-40B4-BE49-F238E27FC236}">
                <a16:creationId xmlns:a16="http://schemas.microsoft.com/office/drawing/2014/main" id="{AD728D0C-4D30-4FE1-80DF-6DEABF3640B9}"/>
              </a:ext>
            </a:extLst>
          </p:cNvPr>
          <p:cNvPicPr/>
          <p:nvPr/>
        </p:nvPicPr>
        <p:blipFill>
          <a:blip r:embed="rId2"/>
          <a:stretch>
            <a:fillRect/>
          </a:stretch>
        </p:blipFill>
        <p:spPr>
          <a:xfrm>
            <a:off x="0" y="0"/>
            <a:ext cx="6959600" cy="5930688"/>
          </a:xfrm>
          <a:prstGeom prst="rect">
            <a:avLst/>
          </a:prstGeom>
        </p:spPr>
      </p:pic>
      <p:pic>
        <p:nvPicPr>
          <p:cNvPr id="9" name="Picture 8">
            <a:extLst>
              <a:ext uri="{FF2B5EF4-FFF2-40B4-BE49-F238E27FC236}">
                <a16:creationId xmlns:a16="http://schemas.microsoft.com/office/drawing/2014/main" id="{69F4AA4B-9441-4126-BDF4-1972C458B794}"/>
              </a:ext>
            </a:extLst>
          </p:cNvPr>
          <p:cNvPicPr>
            <a:picLocks noChangeAspect="1"/>
          </p:cNvPicPr>
          <p:nvPr/>
        </p:nvPicPr>
        <p:blipFill rotWithShape="1">
          <a:blip r:embed="rId3"/>
          <a:srcRect l="35138" t="33210" r="10348" b="5679"/>
          <a:stretch/>
        </p:blipFill>
        <p:spPr>
          <a:xfrm>
            <a:off x="5545666" y="0"/>
            <a:ext cx="6646334" cy="4191001"/>
          </a:xfrm>
          <a:prstGeom prst="rect">
            <a:avLst/>
          </a:prstGeom>
        </p:spPr>
      </p:pic>
      <p:pic>
        <p:nvPicPr>
          <p:cNvPr id="7" name="Picture 6">
            <a:extLst>
              <a:ext uri="{FF2B5EF4-FFF2-40B4-BE49-F238E27FC236}">
                <a16:creationId xmlns:a16="http://schemas.microsoft.com/office/drawing/2014/main" id="{CB7E4009-C56C-4D43-A57D-B9F654F976D7}"/>
              </a:ext>
            </a:extLst>
          </p:cNvPr>
          <p:cNvPicPr>
            <a:picLocks noChangeAspect="1"/>
          </p:cNvPicPr>
          <p:nvPr/>
        </p:nvPicPr>
        <p:blipFill rotWithShape="1">
          <a:blip r:embed="rId4"/>
          <a:srcRect l="7361" t="24197" r="35556" b="5681"/>
          <a:stretch/>
        </p:blipFill>
        <p:spPr>
          <a:xfrm>
            <a:off x="-474133" y="3606800"/>
            <a:ext cx="6959600" cy="4809066"/>
          </a:xfrm>
          <a:prstGeom prst="rect">
            <a:avLst/>
          </a:prstGeom>
        </p:spPr>
      </p:pic>
      <p:pic>
        <p:nvPicPr>
          <p:cNvPr id="8" name="Picture 7">
            <a:extLst>
              <a:ext uri="{FF2B5EF4-FFF2-40B4-BE49-F238E27FC236}">
                <a16:creationId xmlns:a16="http://schemas.microsoft.com/office/drawing/2014/main" id="{A6CC0D5D-8B32-4E27-A944-D28330C57629}"/>
              </a:ext>
            </a:extLst>
          </p:cNvPr>
          <p:cNvPicPr>
            <a:picLocks noChangeAspect="1"/>
          </p:cNvPicPr>
          <p:nvPr/>
        </p:nvPicPr>
        <p:blipFill rotWithShape="1">
          <a:blip r:embed="rId5"/>
          <a:srcRect l="7500" t="35185" r="36944" b="8519"/>
          <a:stretch/>
        </p:blipFill>
        <p:spPr>
          <a:xfrm>
            <a:off x="5418667" y="3548187"/>
            <a:ext cx="6773333" cy="3860800"/>
          </a:xfrm>
          <a:prstGeom prst="rect">
            <a:avLst/>
          </a:prstGeom>
        </p:spPr>
      </p:pic>
    </p:spTree>
    <p:extLst>
      <p:ext uri="{BB962C8B-B14F-4D97-AF65-F5344CB8AC3E}">
        <p14:creationId xmlns:p14="http://schemas.microsoft.com/office/powerpoint/2010/main" val="261582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3000" fill="hold"/>
                                        <p:tgtEl>
                                          <p:spTgt spid="4"/>
                                        </p:tgtEl>
                                        <p:attrNameLst>
                                          <p:attrName>ppt_w</p:attrName>
                                        </p:attrNameLst>
                                      </p:cBhvr>
                                      <p:tavLst>
                                        <p:tav tm="0">
                                          <p:val>
                                            <p:fltVal val="0"/>
                                          </p:val>
                                        </p:tav>
                                        <p:tav tm="100000">
                                          <p:val>
                                            <p:strVal val="#ppt_w"/>
                                          </p:val>
                                        </p:tav>
                                      </p:tavLst>
                                    </p:anim>
                                    <p:anim calcmode="lin" valueType="num">
                                      <p:cBhvr>
                                        <p:cTn id="8" dur="3000" fill="hold"/>
                                        <p:tgtEl>
                                          <p:spTgt spid="4"/>
                                        </p:tgtEl>
                                        <p:attrNameLst>
                                          <p:attrName>ppt_h</p:attrName>
                                        </p:attrNameLst>
                                      </p:cBhvr>
                                      <p:tavLst>
                                        <p:tav tm="0">
                                          <p:val>
                                            <p:fltVal val="0"/>
                                          </p:val>
                                        </p:tav>
                                        <p:tav tm="100000">
                                          <p:val>
                                            <p:strVal val="#ppt_h"/>
                                          </p:val>
                                        </p:tav>
                                      </p:tavLst>
                                    </p:anim>
                                    <p:animEffect transition="in" filter="fade">
                                      <p:cBhvr>
                                        <p:cTn id="9" dur="3000"/>
                                        <p:tgtEl>
                                          <p:spTgt spid="4"/>
                                        </p:tgtEl>
                                      </p:cBhvr>
                                    </p:animEffect>
                                  </p:childTnLst>
                                </p:cTn>
                              </p:par>
                            </p:childTnLst>
                          </p:cTn>
                        </p:par>
                        <p:par>
                          <p:cTn id="10" fill="hold">
                            <p:stCondLst>
                              <p:cond delay="3000"/>
                            </p:stCondLst>
                            <p:childTnLst>
                              <p:par>
                                <p:cTn id="11" presetID="53" presetClass="entr" presetSubtype="16"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3000" fill="hold"/>
                                        <p:tgtEl>
                                          <p:spTgt spid="9"/>
                                        </p:tgtEl>
                                        <p:attrNameLst>
                                          <p:attrName>ppt_w</p:attrName>
                                        </p:attrNameLst>
                                      </p:cBhvr>
                                      <p:tavLst>
                                        <p:tav tm="0">
                                          <p:val>
                                            <p:fltVal val="0"/>
                                          </p:val>
                                        </p:tav>
                                        <p:tav tm="100000">
                                          <p:val>
                                            <p:strVal val="#ppt_w"/>
                                          </p:val>
                                        </p:tav>
                                      </p:tavLst>
                                    </p:anim>
                                    <p:anim calcmode="lin" valueType="num">
                                      <p:cBhvr>
                                        <p:cTn id="14" dur="3000" fill="hold"/>
                                        <p:tgtEl>
                                          <p:spTgt spid="9"/>
                                        </p:tgtEl>
                                        <p:attrNameLst>
                                          <p:attrName>ppt_h</p:attrName>
                                        </p:attrNameLst>
                                      </p:cBhvr>
                                      <p:tavLst>
                                        <p:tav tm="0">
                                          <p:val>
                                            <p:fltVal val="0"/>
                                          </p:val>
                                        </p:tav>
                                        <p:tav tm="100000">
                                          <p:val>
                                            <p:strVal val="#ppt_h"/>
                                          </p:val>
                                        </p:tav>
                                      </p:tavLst>
                                    </p:anim>
                                    <p:animEffect transition="in" filter="fade">
                                      <p:cBhvr>
                                        <p:cTn id="15" dur="3000"/>
                                        <p:tgtEl>
                                          <p:spTgt spid="9"/>
                                        </p:tgtEl>
                                      </p:cBhvr>
                                    </p:animEffect>
                                  </p:childTnLst>
                                </p:cTn>
                              </p:par>
                            </p:childTnLst>
                          </p:cTn>
                        </p:par>
                        <p:par>
                          <p:cTn id="16" fill="hold">
                            <p:stCondLst>
                              <p:cond delay="6000"/>
                            </p:stCondLst>
                            <p:childTnLst>
                              <p:par>
                                <p:cTn id="17" presetID="53" presetClass="entr" presetSubtype="16"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3000" fill="hold"/>
                                        <p:tgtEl>
                                          <p:spTgt spid="7"/>
                                        </p:tgtEl>
                                        <p:attrNameLst>
                                          <p:attrName>ppt_w</p:attrName>
                                        </p:attrNameLst>
                                      </p:cBhvr>
                                      <p:tavLst>
                                        <p:tav tm="0">
                                          <p:val>
                                            <p:fltVal val="0"/>
                                          </p:val>
                                        </p:tav>
                                        <p:tav tm="100000">
                                          <p:val>
                                            <p:strVal val="#ppt_w"/>
                                          </p:val>
                                        </p:tav>
                                      </p:tavLst>
                                    </p:anim>
                                    <p:anim calcmode="lin" valueType="num">
                                      <p:cBhvr>
                                        <p:cTn id="20" dur="3000" fill="hold"/>
                                        <p:tgtEl>
                                          <p:spTgt spid="7"/>
                                        </p:tgtEl>
                                        <p:attrNameLst>
                                          <p:attrName>ppt_h</p:attrName>
                                        </p:attrNameLst>
                                      </p:cBhvr>
                                      <p:tavLst>
                                        <p:tav tm="0">
                                          <p:val>
                                            <p:fltVal val="0"/>
                                          </p:val>
                                        </p:tav>
                                        <p:tav tm="100000">
                                          <p:val>
                                            <p:strVal val="#ppt_h"/>
                                          </p:val>
                                        </p:tav>
                                      </p:tavLst>
                                    </p:anim>
                                    <p:animEffect transition="in" filter="fade">
                                      <p:cBhvr>
                                        <p:cTn id="21" dur="3000"/>
                                        <p:tgtEl>
                                          <p:spTgt spid="7"/>
                                        </p:tgtEl>
                                      </p:cBhvr>
                                    </p:animEffect>
                                  </p:childTnLst>
                                </p:cTn>
                              </p:par>
                            </p:childTnLst>
                          </p:cTn>
                        </p:par>
                        <p:par>
                          <p:cTn id="22" fill="hold">
                            <p:stCondLst>
                              <p:cond delay="9000"/>
                            </p:stCondLst>
                            <p:childTnLst>
                              <p:par>
                                <p:cTn id="23" presetID="53" presetClass="entr" presetSubtype="16"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3000" fill="hold"/>
                                        <p:tgtEl>
                                          <p:spTgt spid="8"/>
                                        </p:tgtEl>
                                        <p:attrNameLst>
                                          <p:attrName>ppt_w</p:attrName>
                                        </p:attrNameLst>
                                      </p:cBhvr>
                                      <p:tavLst>
                                        <p:tav tm="0">
                                          <p:val>
                                            <p:fltVal val="0"/>
                                          </p:val>
                                        </p:tav>
                                        <p:tav tm="100000">
                                          <p:val>
                                            <p:strVal val="#ppt_w"/>
                                          </p:val>
                                        </p:tav>
                                      </p:tavLst>
                                    </p:anim>
                                    <p:anim calcmode="lin" valueType="num">
                                      <p:cBhvr>
                                        <p:cTn id="26" dur="3000" fill="hold"/>
                                        <p:tgtEl>
                                          <p:spTgt spid="8"/>
                                        </p:tgtEl>
                                        <p:attrNameLst>
                                          <p:attrName>ppt_h</p:attrName>
                                        </p:attrNameLst>
                                      </p:cBhvr>
                                      <p:tavLst>
                                        <p:tav tm="0">
                                          <p:val>
                                            <p:fltVal val="0"/>
                                          </p:val>
                                        </p:tav>
                                        <p:tav tm="100000">
                                          <p:val>
                                            <p:strVal val="#ppt_h"/>
                                          </p:val>
                                        </p:tav>
                                      </p:tavLst>
                                    </p:anim>
                                    <p:animEffect transition="in" filter="fade">
                                      <p:cBhvr>
                                        <p:cTn id="27"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A2C9A7-6A94-4024-B5A1-C2FFE2DFEFB4}"/>
              </a:ext>
            </a:extLst>
          </p:cNvPr>
          <p:cNvSpPr/>
          <p:nvPr/>
        </p:nvSpPr>
        <p:spPr>
          <a:xfrm>
            <a:off x="1037064" y="1414411"/>
            <a:ext cx="9723864" cy="4401205"/>
          </a:xfrm>
          <a:prstGeom prst="rect">
            <a:avLst/>
          </a:prstGeom>
        </p:spPr>
        <p:txBody>
          <a:bodyPr wrap="square">
            <a:spAutoFit/>
          </a:bodyPr>
          <a:lstStyle/>
          <a:p>
            <a:pPr algn="just" rtl="1"/>
            <a:r>
              <a:rPr lang="he-IL" sz="2000" dirty="0"/>
              <a:t>על-פי ארגון 'בטרם לבטיחות ילדים', בעשור האחרון אירעו כ-400 מקרים של השארת ילדים לבד ברכב או של הילכדות ונעילה ברכב, בהם היו מעורבים 427 ילדים. 20 מן המקרים הללו הסתיימו במות הילד. קבוצת הגיל הבולטת היא של תינוקות ופעוטות בני 0-3: כ-77% מכלל המעורבים בהיפגעות, כאשר פעוטות עד גיל שנתיים מהווים כ-42% מכלל המעורבים.</a:t>
            </a:r>
            <a:endParaRPr lang="en-US" sz="2000" dirty="0"/>
          </a:p>
          <a:p>
            <a:pPr algn="just" rtl="1"/>
            <a:endParaRPr lang="en-US" sz="2000" dirty="0"/>
          </a:p>
          <a:p>
            <a:pPr algn="just" rtl="1"/>
            <a:endParaRPr lang="en-US" sz="2000" dirty="0"/>
          </a:p>
          <a:p>
            <a:pPr algn="just" rtl="1"/>
            <a:r>
              <a:rPr lang="he-IL" sz="2000" dirty="0"/>
              <a:t>במחקרים נמצא כי גם בימים בהם הטמפרטורה בחוץ הייתה של 22 מעלות צלזיוס, תוך 60 דקות עלתה הטמפרטורה בתוך חלל הרכב ל- 47 מעלות צלזיוס. לאחר 20 דקות הטמפ' במכונית הגיעה ליותר מ-50 מעלות צלסיוס, ולאחר 40 דקות הטמפרטורה עברה את ה-65.5 מעלות צלסיוס. גם אם משאירים חלון פתוח מעט, מידת החום במכונית עולה לרמות מסוכנות ביותר לילדים. חום קיצוני משפיע על תינוקות ופעוטות במהירות רבה ובצורה חמורה מכיוון שממדי הגוף של ילדים קטנים, טמפ' הגוף שלהם עלולה לעלות במהירות הגדולה פי שלושה עד חמישה מהמהירות בה עולה טמפרטורת הגוף של מבוגר.</a:t>
            </a:r>
          </a:p>
          <a:p>
            <a:pPr algn="just" rtl="1"/>
            <a:endParaRPr lang="en-US" sz="2000" dirty="0"/>
          </a:p>
        </p:txBody>
      </p:sp>
      <p:sp>
        <p:nvSpPr>
          <p:cNvPr id="2" name="Rectangle 1">
            <a:extLst>
              <a:ext uri="{FF2B5EF4-FFF2-40B4-BE49-F238E27FC236}">
                <a16:creationId xmlns:a16="http://schemas.microsoft.com/office/drawing/2014/main" id="{12A88A3F-FB0C-4E0A-8C50-027C7D8B2E50}"/>
              </a:ext>
            </a:extLst>
          </p:cNvPr>
          <p:cNvSpPr/>
          <p:nvPr/>
        </p:nvSpPr>
        <p:spPr>
          <a:xfrm>
            <a:off x="10000784" y="811551"/>
            <a:ext cx="760144" cy="461665"/>
          </a:xfrm>
          <a:prstGeom prst="rect">
            <a:avLst/>
          </a:prstGeom>
        </p:spPr>
        <p:txBody>
          <a:bodyPr wrap="none">
            <a:spAutoFit/>
          </a:bodyPr>
          <a:lstStyle/>
          <a:p>
            <a:r>
              <a:rPr lang="he-IL" sz="2400" dirty="0"/>
              <a:t>רקע:</a:t>
            </a:r>
            <a:endParaRPr lang="en-US" sz="2400" dirty="0"/>
          </a:p>
        </p:txBody>
      </p:sp>
    </p:spTree>
    <p:extLst>
      <p:ext uri="{BB962C8B-B14F-4D97-AF65-F5344CB8AC3E}">
        <p14:creationId xmlns:p14="http://schemas.microsoft.com/office/powerpoint/2010/main" val="3854063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557A4E-E6D2-42E5-913A-153618C39A52}"/>
              </a:ext>
            </a:extLst>
          </p:cNvPr>
          <p:cNvSpPr/>
          <p:nvPr/>
        </p:nvSpPr>
        <p:spPr>
          <a:xfrm>
            <a:off x="2409502" y="1920855"/>
            <a:ext cx="684469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Projects that we will use:</a:t>
            </a:r>
          </a:p>
        </p:txBody>
      </p:sp>
    </p:spTree>
    <p:extLst>
      <p:ext uri="{BB962C8B-B14F-4D97-AF65-F5344CB8AC3E}">
        <p14:creationId xmlns:p14="http://schemas.microsoft.com/office/powerpoint/2010/main" val="217774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hlinkClick r:id="rId2"/>
            <a:extLst>
              <a:ext uri="{FF2B5EF4-FFF2-40B4-BE49-F238E27FC236}">
                <a16:creationId xmlns:a16="http://schemas.microsoft.com/office/drawing/2014/main" id="{9F21D239-C175-458B-B7EF-06765BC74EA4}"/>
              </a:ext>
            </a:extLst>
          </p:cNvPr>
          <p:cNvSpPr/>
          <p:nvPr/>
        </p:nvSpPr>
        <p:spPr>
          <a:xfrm>
            <a:off x="893483" y="758973"/>
            <a:ext cx="7813637" cy="769441"/>
          </a:xfrm>
          <a:prstGeom prst="rect">
            <a:avLst/>
          </a:prstGeom>
          <a:noFill/>
        </p:spPr>
        <p:txBody>
          <a:bodyPr wrap="square" lIns="91440" tIns="45720" rIns="91440" bIns="45720">
            <a:spAutoFit/>
          </a:bodyPr>
          <a:lstStyle/>
          <a:p>
            <a:r>
              <a:rPr lang="en-US" sz="4400" b="1" dirty="0"/>
              <a:t>Approach Sensor With ESP32.</a:t>
            </a:r>
          </a:p>
        </p:txBody>
      </p:sp>
      <p:sp>
        <p:nvSpPr>
          <p:cNvPr id="6" name="Rectangle 5">
            <a:hlinkClick r:id="rId3"/>
            <a:extLst>
              <a:ext uri="{FF2B5EF4-FFF2-40B4-BE49-F238E27FC236}">
                <a16:creationId xmlns:a16="http://schemas.microsoft.com/office/drawing/2014/main" id="{B3471D39-8C2C-4FFC-B097-D1712FC2708C}"/>
              </a:ext>
            </a:extLst>
          </p:cNvPr>
          <p:cNvSpPr/>
          <p:nvPr/>
        </p:nvSpPr>
        <p:spPr>
          <a:xfrm>
            <a:off x="893482" y="1841104"/>
            <a:ext cx="4399877" cy="769441"/>
          </a:xfrm>
          <a:prstGeom prst="rect">
            <a:avLst/>
          </a:prstGeom>
          <a:noFill/>
        </p:spPr>
        <p:txBody>
          <a:bodyPr wrap="square" lIns="91440" tIns="45720" rIns="91440" bIns="45720">
            <a:spAutoFit/>
          </a:bodyPr>
          <a:lstStyle/>
          <a:p>
            <a:r>
              <a:rPr lang="en-US" sz="4400" b="1" dirty="0"/>
              <a:t>Wi-Fi Smart Scale.</a:t>
            </a:r>
          </a:p>
        </p:txBody>
      </p:sp>
      <p:sp>
        <p:nvSpPr>
          <p:cNvPr id="8" name="Rectangle 7">
            <a:hlinkClick r:id="rId4"/>
            <a:extLst>
              <a:ext uri="{FF2B5EF4-FFF2-40B4-BE49-F238E27FC236}">
                <a16:creationId xmlns:a16="http://schemas.microsoft.com/office/drawing/2014/main" id="{D35BD2AC-B8D0-42E4-B4BC-0A8F44916DAA}"/>
              </a:ext>
            </a:extLst>
          </p:cNvPr>
          <p:cNvSpPr/>
          <p:nvPr/>
        </p:nvSpPr>
        <p:spPr>
          <a:xfrm>
            <a:off x="893482" y="2923235"/>
            <a:ext cx="11084379" cy="769441"/>
          </a:xfrm>
          <a:prstGeom prst="rect">
            <a:avLst/>
          </a:prstGeom>
          <a:noFill/>
        </p:spPr>
        <p:txBody>
          <a:bodyPr wrap="square" lIns="91440" tIns="45720" rIns="91440" bIns="45720">
            <a:spAutoFit/>
          </a:bodyPr>
          <a:lstStyle/>
          <a:p>
            <a:r>
              <a:rPr lang="en-US" sz="4400" b="1" dirty="0"/>
              <a:t>PIR Motion Sensor using Interrupts and Timers.</a:t>
            </a:r>
          </a:p>
        </p:txBody>
      </p:sp>
      <p:sp>
        <p:nvSpPr>
          <p:cNvPr id="10" name="Rectangle 9">
            <a:hlinkClick r:id="rId5"/>
            <a:extLst>
              <a:ext uri="{FF2B5EF4-FFF2-40B4-BE49-F238E27FC236}">
                <a16:creationId xmlns:a16="http://schemas.microsoft.com/office/drawing/2014/main" id="{4386E1C6-7C9E-4F57-B3DF-8DD9D962EACD}"/>
              </a:ext>
            </a:extLst>
          </p:cNvPr>
          <p:cNvSpPr/>
          <p:nvPr/>
        </p:nvSpPr>
        <p:spPr>
          <a:xfrm>
            <a:off x="893482" y="5382319"/>
            <a:ext cx="10312998" cy="769441"/>
          </a:xfrm>
          <a:prstGeom prst="rect">
            <a:avLst/>
          </a:prstGeom>
          <a:noFill/>
        </p:spPr>
        <p:txBody>
          <a:bodyPr wrap="square" lIns="91440" tIns="45720" rIns="91440" bIns="45720">
            <a:spAutoFit/>
          </a:bodyPr>
          <a:lstStyle/>
          <a:p>
            <a:r>
              <a:rPr lang="en-US" sz="4400" b="1" dirty="0"/>
              <a:t>Sensing DTH11 Humidity and Temperature.</a:t>
            </a:r>
          </a:p>
        </p:txBody>
      </p:sp>
      <p:sp>
        <p:nvSpPr>
          <p:cNvPr id="13" name="Rectangle 12">
            <a:hlinkClick r:id="rId6"/>
            <a:extLst>
              <a:ext uri="{FF2B5EF4-FFF2-40B4-BE49-F238E27FC236}">
                <a16:creationId xmlns:a16="http://schemas.microsoft.com/office/drawing/2014/main" id="{652058E3-F18F-4371-8F32-118EA4C2C373}"/>
              </a:ext>
            </a:extLst>
          </p:cNvPr>
          <p:cNvSpPr/>
          <p:nvPr/>
        </p:nvSpPr>
        <p:spPr>
          <a:xfrm>
            <a:off x="893482" y="4152777"/>
            <a:ext cx="6675717" cy="769441"/>
          </a:xfrm>
          <a:prstGeom prst="rect">
            <a:avLst/>
          </a:prstGeom>
          <a:noFill/>
        </p:spPr>
        <p:txBody>
          <a:bodyPr wrap="square" lIns="91440" tIns="45720" rIns="91440" bIns="45720">
            <a:spAutoFit/>
          </a:bodyPr>
          <a:lstStyle/>
          <a:p>
            <a:r>
              <a:rPr lang="en-US" sz="4400" b="1" dirty="0"/>
              <a:t>ESP32 Deep Sleep Tutorial.</a:t>
            </a:r>
          </a:p>
        </p:txBody>
      </p:sp>
    </p:spTree>
    <p:extLst>
      <p:ext uri="{BB962C8B-B14F-4D97-AF65-F5344CB8AC3E}">
        <p14:creationId xmlns:p14="http://schemas.microsoft.com/office/powerpoint/2010/main" val="174069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0CA21C-98FF-453A-9726-5BF74F0C5B7B}"/>
              </a:ext>
            </a:extLst>
          </p:cNvPr>
          <p:cNvPicPr>
            <a:picLocks noChangeAspect="1"/>
          </p:cNvPicPr>
          <p:nvPr/>
        </p:nvPicPr>
        <p:blipFill rotWithShape="1">
          <a:blip r:embed="rId2"/>
          <a:srcRect l="47012" t="30416" r="4238" b="9019"/>
          <a:stretch/>
        </p:blipFill>
        <p:spPr>
          <a:xfrm>
            <a:off x="6096000" y="100361"/>
            <a:ext cx="5943600" cy="4153545"/>
          </a:xfrm>
          <a:prstGeom prst="rect">
            <a:avLst/>
          </a:prstGeom>
        </p:spPr>
      </p:pic>
      <p:pic>
        <p:nvPicPr>
          <p:cNvPr id="8" name="Picture 7">
            <a:extLst>
              <a:ext uri="{FF2B5EF4-FFF2-40B4-BE49-F238E27FC236}">
                <a16:creationId xmlns:a16="http://schemas.microsoft.com/office/drawing/2014/main" id="{C18510E8-F2E8-443C-9846-6983C0DEC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327" y="203367"/>
            <a:ext cx="6284332" cy="3534937"/>
          </a:xfrm>
          <a:prstGeom prst="rect">
            <a:avLst/>
          </a:prstGeom>
        </p:spPr>
      </p:pic>
      <p:pic>
        <p:nvPicPr>
          <p:cNvPr id="9" name="Picture 8">
            <a:extLst>
              <a:ext uri="{FF2B5EF4-FFF2-40B4-BE49-F238E27FC236}">
                <a16:creationId xmlns:a16="http://schemas.microsoft.com/office/drawing/2014/main" id="{773AB2BA-F899-4000-BDB7-1A1F4EEB7CED}"/>
              </a:ext>
            </a:extLst>
          </p:cNvPr>
          <p:cNvPicPr>
            <a:picLocks noChangeAspect="1"/>
          </p:cNvPicPr>
          <p:nvPr/>
        </p:nvPicPr>
        <p:blipFill rotWithShape="1">
          <a:blip r:embed="rId4"/>
          <a:srcRect l="9328" t="25691" r="61403" b="34309"/>
          <a:stretch/>
        </p:blipFill>
        <p:spPr>
          <a:xfrm>
            <a:off x="712492" y="3334215"/>
            <a:ext cx="4373083" cy="3361808"/>
          </a:xfrm>
          <a:prstGeom prst="rect">
            <a:avLst/>
          </a:prstGeom>
        </p:spPr>
      </p:pic>
      <p:pic>
        <p:nvPicPr>
          <p:cNvPr id="11" name="Picture 10">
            <a:extLst>
              <a:ext uri="{FF2B5EF4-FFF2-40B4-BE49-F238E27FC236}">
                <a16:creationId xmlns:a16="http://schemas.microsoft.com/office/drawing/2014/main" id="{B9B50690-F987-4B75-8525-CA99C3D9734C}"/>
              </a:ext>
            </a:extLst>
          </p:cNvPr>
          <p:cNvPicPr>
            <a:picLocks noChangeAspect="1"/>
          </p:cNvPicPr>
          <p:nvPr/>
        </p:nvPicPr>
        <p:blipFill rotWithShape="1">
          <a:blip r:embed="rId5">
            <a:extLst>
              <a:ext uri="{28A0092B-C50C-407E-A947-70E740481C1C}">
                <a14:useLocalDpi xmlns:a14="http://schemas.microsoft.com/office/drawing/2010/main" val="0"/>
              </a:ext>
            </a:extLst>
          </a:blip>
          <a:srcRect l="59725" t="6661" r="3323" b="28968"/>
          <a:stretch/>
        </p:blipFill>
        <p:spPr>
          <a:xfrm>
            <a:off x="6096000" y="3050144"/>
            <a:ext cx="4968341" cy="3707495"/>
          </a:xfrm>
          <a:prstGeom prst="rect">
            <a:avLst/>
          </a:prstGeom>
        </p:spPr>
      </p:pic>
    </p:spTree>
    <p:extLst>
      <p:ext uri="{BB962C8B-B14F-4D97-AF65-F5344CB8AC3E}">
        <p14:creationId xmlns:p14="http://schemas.microsoft.com/office/powerpoint/2010/main" val="3290589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25A7DB-DF86-4C8E-9E30-4AA4D218ECF2}"/>
              </a:ext>
            </a:extLst>
          </p:cNvPr>
          <p:cNvSpPr/>
          <p:nvPr/>
        </p:nvSpPr>
        <p:spPr>
          <a:xfrm>
            <a:off x="1605280" y="1191458"/>
            <a:ext cx="9357360" cy="4464812"/>
          </a:xfrm>
          <a:prstGeom prst="rect">
            <a:avLst/>
          </a:prstGeom>
        </p:spPr>
        <p:txBody>
          <a:bodyPr wrap="square">
            <a:spAutoFit/>
          </a:bodyPr>
          <a:lstStyle/>
          <a:p>
            <a:pPr algn="just">
              <a:lnSpc>
                <a:spcPct val="150000"/>
              </a:lnSpc>
            </a:pPr>
            <a:r>
              <a:rPr lang="en-US" sz="2400" dirty="0"/>
              <a:t>A smart system that learns and warns about child forgetfulness based on monitoring the interior of the car, and the user's patterns of use of the vehicle with machine learning and storing the information in cloud services.</a:t>
            </a:r>
            <a:br>
              <a:rPr lang="en-US" sz="2400" dirty="0"/>
            </a:br>
            <a:r>
              <a:rPr lang="en-US" sz="2400" dirty="0"/>
              <a:t>Vehicle monitoring will be carried out by environmental sensors that will gather information sent to the edge services and be introduced into algorithms to create a user pattern array and better ability to detect daily anomalies in vehicle use and better detection of unusual behavior in the vehicle.</a:t>
            </a:r>
          </a:p>
        </p:txBody>
      </p:sp>
      <p:sp>
        <p:nvSpPr>
          <p:cNvPr id="5" name="Rectangle 4">
            <a:extLst>
              <a:ext uri="{FF2B5EF4-FFF2-40B4-BE49-F238E27FC236}">
                <a16:creationId xmlns:a16="http://schemas.microsoft.com/office/drawing/2014/main" id="{5BD0FC49-F19E-465F-8256-874F20706492}"/>
              </a:ext>
            </a:extLst>
          </p:cNvPr>
          <p:cNvSpPr/>
          <p:nvPr/>
        </p:nvSpPr>
        <p:spPr>
          <a:xfrm>
            <a:off x="1605280" y="822126"/>
            <a:ext cx="1475084" cy="461665"/>
          </a:xfrm>
          <a:prstGeom prst="rect">
            <a:avLst/>
          </a:prstGeom>
        </p:spPr>
        <p:txBody>
          <a:bodyPr wrap="none">
            <a:spAutoFit/>
          </a:bodyPr>
          <a:lstStyle/>
          <a:p>
            <a:r>
              <a:rPr lang="en-US" sz="2400" dirty="0"/>
              <a:t>Our goals:</a:t>
            </a:r>
            <a:endParaRPr lang="en-US" dirty="0"/>
          </a:p>
        </p:txBody>
      </p:sp>
    </p:spTree>
    <p:extLst>
      <p:ext uri="{BB962C8B-B14F-4D97-AF65-F5344CB8AC3E}">
        <p14:creationId xmlns:p14="http://schemas.microsoft.com/office/powerpoint/2010/main" val="2442287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234BDE-E082-40AC-B496-8580BC8D47B0}"/>
              </a:ext>
            </a:extLst>
          </p:cNvPr>
          <p:cNvSpPr/>
          <p:nvPr/>
        </p:nvSpPr>
        <p:spPr>
          <a:xfrm>
            <a:off x="1910080" y="1105376"/>
            <a:ext cx="6096000" cy="4277902"/>
          </a:xfrm>
          <a:prstGeom prst="rect">
            <a:avLst/>
          </a:prstGeom>
        </p:spPr>
        <p:txBody>
          <a:bodyPr>
            <a:spAutoFit/>
          </a:bodyPr>
          <a:lstStyle/>
          <a:p>
            <a:pPr marL="457200" indent="-457200">
              <a:lnSpc>
                <a:spcPct val="200000"/>
              </a:lnSpc>
              <a:buFont typeface="Wingdings" panose="05000000000000000000" pitchFamily="2" charset="2"/>
              <a:buChar char="§"/>
            </a:pPr>
            <a:r>
              <a:rPr lang="en-US" sz="2800" dirty="0"/>
              <a:t>Finding a behavior pattern.</a:t>
            </a:r>
          </a:p>
          <a:p>
            <a:pPr marL="457200" indent="-457200">
              <a:lnSpc>
                <a:spcPct val="200000"/>
              </a:lnSpc>
              <a:buFont typeface="Wingdings" panose="05000000000000000000" pitchFamily="2" charset="2"/>
              <a:buChar char="§"/>
            </a:pPr>
            <a:r>
              <a:rPr lang="en-US" sz="2800" dirty="0"/>
              <a:t>Defining a scenario of forgetfulness.</a:t>
            </a:r>
          </a:p>
          <a:p>
            <a:pPr marL="457200" indent="-457200">
              <a:lnSpc>
                <a:spcPct val="200000"/>
              </a:lnSpc>
              <a:buFont typeface="Wingdings" panose="05000000000000000000" pitchFamily="2" charset="2"/>
              <a:buChar char="§"/>
            </a:pPr>
            <a:r>
              <a:rPr lang="en-US" sz="2800" dirty="0"/>
              <a:t>Minimize the system.</a:t>
            </a:r>
          </a:p>
          <a:p>
            <a:pPr marL="457200" indent="-457200">
              <a:lnSpc>
                <a:spcPct val="200000"/>
              </a:lnSpc>
              <a:buFont typeface="Wingdings" panose="05000000000000000000" pitchFamily="2" charset="2"/>
              <a:buChar char="§"/>
            </a:pPr>
            <a:r>
              <a:rPr lang="en-US" sz="2800" dirty="0"/>
              <a:t>Create alerts in real time.</a:t>
            </a:r>
          </a:p>
          <a:p>
            <a:pPr marL="457200" indent="-457200">
              <a:lnSpc>
                <a:spcPct val="200000"/>
              </a:lnSpc>
              <a:buFont typeface="Wingdings" panose="05000000000000000000" pitchFamily="2" charset="2"/>
              <a:buChar char="§"/>
            </a:pPr>
            <a:r>
              <a:rPr lang="en-US" sz="2800" dirty="0"/>
              <a:t>Minimize false alerts.</a:t>
            </a:r>
          </a:p>
        </p:txBody>
      </p:sp>
      <p:sp>
        <p:nvSpPr>
          <p:cNvPr id="5" name="Rectangle 4">
            <a:extLst>
              <a:ext uri="{FF2B5EF4-FFF2-40B4-BE49-F238E27FC236}">
                <a16:creationId xmlns:a16="http://schemas.microsoft.com/office/drawing/2014/main" id="{317594F2-EEDB-4868-ADA1-FDABAF673CC1}"/>
              </a:ext>
            </a:extLst>
          </p:cNvPr>
          <p:cNvSpPr/>
          <p:nvPr/>
        </p:nvSpPr>
        <p:spPr>
          <a:xfrm>
            <a:off x="1756762" y="736044"/>
            <a:ext cx="1582741" cy="461665"/>
          </a:xfrm>
          <a:prstGeom prst="rect">
            <a:avLst/>
          </a:prstGeom>
        </p:spPr>
        <p:txBody>
          <a:bodyPr wrap="none">
            <a:spAutoFit/>
          </a:bodyPr>
          <a:lstStyle/>
          <a:p>
            <a:r>
              <a:rPr lang="en-US" sz="2400" dirty="0"/>
              <a:t>Objectives</a:t>
            </a:r>
            <a:r>
              <a:rPr lang="en-US" dirty="0"/>
              <a:t>: </a:t>
            </a:r>
          </a:p>
        </p:txBody>
      </p:sp>
    </p:spTree>
    <p:extLst>
      <p:ext uri="{BB962C8B-B14F-4D97-AF65-F5344CB8AC3E}">
        <p14:creationId xmlns:p14="http://schemas.microsoft.com/office/powerpoint/2010/main" val="26333921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220</TotalTime>
  <Words>342</Words>
  <Application>Microsoft Office PowerPoint</Application>
  <PresentationFormat>Widescreen</PresentationFormat>
  <Paragraphs>39</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Tw Cen MT</vt:lpstr>
      <vt:lpstr>Wingdings</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ארבל נתן</dc:creator>
  <cp:lastModifiedBy>ארבל נתן</cp:lastModifiedBy>
  <cp:revision>17</cp:revision>
  <dcterms:created xsi:type="dcterms:W3CDTF">2019-03-11T15:52:41Z</dcterms:created>
  <dcterms:modified xsi:type="dcterms:W3CDTF">2019-03-19T14:12:05Z</dcterms:modified>
</cp:coreProperties>
</file>